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embeddedFontLst>
    <p:embeddedFont>
      <p:font typeface="Amatic SC"/>
      <p:regular r:id="rId29"/>
      <p:bold r:id="rId30"/>
    </p:embeddedFont>
    <p:embeddedFont>
      <p:font typeface="Source Code Pro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AmaticSC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SourceCodePro-regular.fntdata"/><Relationship Id="rId30" Type="http://schemas.openxmlformats.org/officeDocument/2006/relationships/font" Target="fonts/AmaticSC-bold.fntdata"/><Relationship Id="rId11" Type="http://schemas.openxmlformats.org/officeDocument/2006/relationships/slide" Target="slides/slide6.xml"/><Relationship Id="rId33" Type="http://schemas.openxmlformats.org/officeDocument/2006/relationships/font" Target="fonts/SourceCodePro-italic.fntdata"/><Relationship Id="rId10" Type="http://schemas.openxmlformats.org/officeDocument/2006/relationships/slide" Target="slides/slide5.xml"/><Relationship Id="rId32" Type="http://schemas.openxmlformats.org/officeDocument/2006/relationships/font" Target="fonts/SourceCodePro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SourceCodePro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c6f59039d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c6f59039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c6f59039d_0_2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c6f59039d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7eb2e95961_0_3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7eb2e95961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eb2e95961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7eb2e95961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7eb2e95961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7eb2e95961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7eb2e95961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7eb2e95961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7eb2e95961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7eb2e95961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7eb2e95961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7eb2e95961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7eb2e95961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7eb2e95961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7eb2e95961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7eb2e95961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7eb2e95961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7eb2e95961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c6f59039d_0_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c6f59039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7eb2e95961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7eb2e95961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7eb2e95961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7eb2e95961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7eb2e95961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7eb2e95961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7eb2e95961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7eb2e95961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c6f59039d_0_1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c6f59039d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c6f59039d_0_2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c6f59039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c6f59039d_0_2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c6f59039d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7eb2e95961_0_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7eb2e95961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7eb2e95961_0_1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7eb2e9596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7eb2e95961_0_1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7eb2e95961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7eb2e95961_0_2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7eb2e95961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beach-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13.png"/><Relationship Id="rId6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12.png"/><Relationship Id="rId5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19.png"/><Relationship Id="rId5" Type="http://schemas.openxmlformats.org/officeDocument/2006/relationships/image" Target="../media/image15.png"/><Relationship Id="rId6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Welcome to Year 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type="title"/>
          </p:nvPr>
        </p:nvSpPr>
        <p:spPr>
          <a:xfrm>
            <a:off x="4877475" y="296900"/>
            <a:ext cx="3981900" cy="6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Trips</a:t>
            </a:r>
            <a:endParaRPr sz="3600"/>
          </a:p>
        </p:txBody>
      </p:sp>
      <p:sp>
        <p:nvSpPr>
          <p:cNvPr id="124" name="Google Shape;124;p22"/>
          <p:cNvSpPr txBox="1"/>
          <p:nvPr>
            <p:ph idx="1" type="body"/>
          </p:nvPr>
        </p:nvSpPr>
        <p:spPr>
          <a:xfrm>
            <a:off x="4877475" y="1275625"/>
            <a:ext cx="3981900" cy="10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Year 2 will be visiting Filey Beach in Summer term as part of their geography subject.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We will also be going on a bus tour of Leeds city as part of our Autumn term </a:t>
            </a:r>
            <a:r>
              <a:rPr lang="en" sz="1400"/>
              <a:t>geography</a:t>
            </a:r>
            <a:r>
              <a:rPr lang="en" sz="1400"/>
              <a:t> unit.</a:t>
            </a:r>
            <a:endParaRPr sz="1400"/>
          </a:p>
        </p:txBody>
      </p:sp>
      <p:pic>
        <p:nvPicPr>
          <p:cNvPr descr="Man mid-jump at skatepark in California" id="125" name="Google Shape;125;p22"/>
          <p:cNvPicPr preferRelativeResize="0"/>
          <p:nvPr/>
        </p:nvPicPr>
        <p:blipFill rotWithShape="1">
          <a:blip r:embed="rId3">
            <a:alphaModFix/>
          </a:blip>
          <a:srcRect b="0" l="0" r="41127" t="0"/>
          <a:stretch/>
        </p:blipFill>
        <p:spPr>
          <a:xfrm>
            <a:off x="0" y="0"/>
            <a:ext cx="457200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2"/>
          <p:cNvPicPr preferRelativeResize="0"/>
          <p:nvPr/>
        </p:nvPicPr>
        <p:blipFill rotWithShape="1">
          <a:blip r:embed="rId4">
            <a:alphaModFix/>
          </a:blip>
          <a:srcRect b="0" l="0" r="17566" t="0"/>
          <a:stretch/>
        </p:blipFill>
        <p:spPr>
          <a:xfrm>
            <a:off x="0" y="0"/>
            <a:ext cx="4572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/>
          <p:nvPr>
            <p:ph type="title"/>
          </p:nvPr>
        </p:nvSpPr>
        <p:spPr>
          <a:xfrm>
            <a:off x="4877475" y="296900"/>
            <a:ext cx="3981900" cy="6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Assessments</a:t>
            </a:r>
            <a:endParaRPr sz="3600"/>
          </a:p>
        </p:txBody>
      </p:sp>
      <p:sp>
        <p:nvSpPr>
          <p:cNvPr id="132" name="Google Shape;132;p23"/>
          <p:cNvSpPr txBox="1"/>
          <p:nvPr>
            <p:ph idx="1" type="body"/>
          </p:nvPr>
        </p:nvSpPr>
        <p:spPr>
          <a:xfrm>
            <a:off x="4877475" y="1275625"/>
            <a:ext cx="3981900" cy="10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Children in year 2 will have assessments every term to monitor their learning. It is a very important year for them so the children need to be in school everyday as the pace of year 2 is very quick.</a:t>
            </a:r>
            <a:endParaRPr sz="1400"/>
          </a:p>
        </p:txBody>
      </p:sp>
      <p:pic>
        <p:nvPicPr>
          <p:cNvPr id="133" name="Google Shape;13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73225"/>
            <a:ext cx="4803950" cy="275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5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3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Good Afternoon</a:t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Hello</a:t>
            </a:r>
            <a:r>
              <a:rPr lang="en"/>
              <a:t>, my name is Mrs Nessa and I am the teacher in Year 2. I have had the pleasure to know the children for a few weeks now and they have had such good learning attitudes.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3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3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5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35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year 2 this year</a:t>
            </a:r>
            <a:endParaRPr/>
          </a:p>
        </p:txBody>
      </p:sp>
      <p:sp>
        <p:nvSpPr>
          <p:cNvPr id="68" name="Google Shape;68;p15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Year 2 is </a:t>
            </a:r>
            <a:r>
              <a:rPr lang="en"/>
              <a:t>a lot</a:t>
            </a:r>
            <a:r>
              <a:rPr lang="en"/>
              <a:t> different from Year 1. The children will have a lot more work that they will be doing and are pushed even more to achieve their goals.</a:t>
            </a: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 rotWithShape="1">
          <a:blip r:embed="rId3">
            <a:alphaModFix/>
          </a:blip>
          <a:srcRect b="15626" l="0" r="0" t="0"/>
          <a:stretch/>
        </p:blipFill>
        <p:spPr>
          <a:xfrm>
            <a:off x="4572000" y="0"/>
            <a:ext cx="4572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490250" y="526350"/>
            <a:ext cx="2864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Year</a:t>
            </a:r>
            <a:endParaRPr/>
          </a:p>
        </p:txBody>
      </p:sp>
      <p:sp>
        <p:nvSpPr>
          <p:cNvPr id="75" name="Google Shape;75;p16"/>
          <p:cNvSpPr txBox="1"/>
          <p:nvPr/>
        </p:nvSpPr>
        <p:spPr>
          <a:xfrm>
            <a:off x="4044750" y="144100"/>
            <a:ext cx="4953300" cy="48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>
              <a:solidFill>
                <a:schemeClr val="lt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We will be learning about…</a:t>
            </a:r>
            <a:endParaRPr sz="3100">
              <a:solidFill>
                <a:schemeClr val="lt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6666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000" y="152400"/>
            <a:ext cx="3877575" cy="2093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4500" y="152400"/>
            <a:ext cx="4134559" cy="209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4500" y="2397950"/>
            <a:ext cx="4134551" cy="2285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 rotWithShape="1">
          <a:blip r:embed="rId6">
            <a:alphaModFix/>
          </a:blip>
          <a:srcRect b="0" l="0" r="3241" t="0"/>
          <a:stretch/>
        </p:blipFill>
        <p:spPr>
          <a:xfrm>
            <a:off x="391000" y="2397950"/>
            <a:ext cx="3877576" cy="228585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/>
          <p:nvPr>
            <p:ph idx="1" type="body"/>
          </p:nvPr>
        </p:nvSpPr>
        <p:spPr>
          <a:xfrm>
            <a:off x="457200" y="3985500"/>
            <a:ext cx="4522800" cy="700800"/>
          </a:xfrm>
          <a:prstGeom prst="rect">
            <a:avLst/>
          </a:prstGeom>
          <a:solidFill>
            <a:schemeClr val="lt2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Geography - Leeds and Tokyo / SEaSide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6666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idx="1" type="body"/>
          </p:nvPr>
        </p:nvSpPr>
        <p:spPr>
          <a:xfrm>
            <a:off x="457200" y="3985500"/>
            <a:ext cx="8260800" cy="700800"/>
          </a:xfrm>
          <a:prstGeom prst="rect">
            <a:avLst/>
          </a:prstGeom>
          <a:solidFill>
            <a:schemeClr val="lt2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Science - Living things and their habitats/ plants/ Animals including Humans/ Materials</a:t>
            </a:r>
            <a:endParaRPr/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867676" cy="192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2475" y="152400"/>
            <a:ext cx="1483720" cy="192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8598" y="152400"/>
            <a:ext cx="1406188" cy="192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67175" y="152400"/>
            <a:ext cx="2468281" cy="192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6666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idx="1" type="body"/>
          </p:nvPr>
        </p:nvSpPr>
        <p:spPr>
          <a:xfrm>
            <a:off x="457200" y="3985500"/>
            <a:ext cx="4522800" cy="700800"/>
          </a:xfrm>
          <a:prstGeom prst="rect">
            <a:avLst/>
          </a:prstGeom>
          <a:solidFill>
            <a:schemeClr val="lt2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 and Design Technology</a:t>
            </a:r>
            <a:endParaRPr/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750500" cy="250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7425" y="152400"/>
            <a:ext cx="3214174" cy="3103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55300" y="152400"/>
            <a:ext cx="2569725" cy="2679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6666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/>
          <p:nvPr>
            <p:ph idx="1" type="body"/>
          </p:nvPr>
        </p:nvSpPr>
        <p:spPr>
          <a:xfrm>
            <a:off x="457200" y="3985500"/>
            <a:ext cx="4522800" cy="700800"/>
          </a:xfrm>
          <a:prstGeom prst="rect">
            <a:avLst/>
          </a:prstGeom>
          <a:solidFill>
            <a:schemeClr val="lt2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History - Great fire of london / Explorers</a:t>
            </a:r>
            <a:endParaRPr/>
          </a:p>
        </p:txBody>
      </p:sp>
      <p:pic>
        <p:nvPicPr>
          <p:cNvPr id="107" name="Google Shape;1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903050" cy="300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7850" y="152400"/>
            <a:ext cx="1788900" cy="233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7850" y="2641475"/>
            <a:ext cx="2301674" cy="234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49150" y="152400"/>
            <a:ext cx="1779586" cy="2336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6666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/>
          <p:nvPr>
            <p:ph idx="1" type="body"/>
          </p:nvPr>
        </p:nvSpPr>
        <p:spPr>
          <a:xfrm>
            <a:off x="457200" y="3985500"/>
            <a:ext cx="4522800" cy="700800"/>
          </a:xfrm>
          <a:prstGeom prst="rect">
            <a:avLst/>
          </a:prstGeom>
          <a:solidFill>
            <a:schemeClr val="lt2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Maths / Reading / Writing</a:t>
            </a:r>
            <a:endParaRPr/>
          </a:p>
        </p:txBody>
      </p:sp>
      <p:pic>
        <p:nvPicPr>
          <p:cNvPr id="116" name="Google Shape;1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025" y="142400"/>
            <a:ext cx="2284650" cy="353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6075" y="152400"/>
            <a:ext cx="6395525" cy="1854124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1"/>
          <p:cNvSpPr txBox="1"/>
          <p:nvPr/>
        </p:nvSpPr>
        <p:spPr>
          <a:xfrm>
            <a:off x="2773875" y="2081013"/>
            <a:ext cx="5653800" cy="18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The children will be </a:t>
            </a:r>
            <a:r>
              <a:rPr lang="en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learning a range of different text types in writing and will be doing a lot of reading. So please support them as much as you can at home with their reading and writing.</a:t>
            </a:r>
            <a:endParaRPr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In Maths we will be learning addition and subtraction, multiplication and division, statistics, money, shape and measurement.</a:t>
            </a:r>
            <a:endParaRPr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